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5"/>
  </p:notesMasterIdLst>
  <p:handoutMasterIdLst>
    <p:handoutMasterId r:id="rId406"/>
  </p:handoutMasterIdLst>
  <p:sldIdLst>
    <p:sldId id="256" r:id="rId2"/>
    <p:sldId id="362" r:id="rId3"/>
    <p:sldId id="506" r:id="rId4"/>
    <p:sldId id="382" r:id="rId5"/>
    <p:sldId id="813" r:id="rId6"/>
    <p:sldId id="383" r:id="rId7"/>
    <p:sldId id="814" r:id="rId8"/>
    <p:sldId id="815" r:id="rId9"/>
    <p:sldId id="816" r:id="rId10"/>
    <p:sldId id="384" r:id="rId11"/>
    <p:sldId id="820" r:id="rId12"/>
    <p:sldId id="817" r:id="rId13"/>
    <p:sldId id="818" r:id="rId14"/>
    <p:sldId id="819" r:id="rId15"/>
    <p:sldId id="650" r:id="rId16"/>
    <p:sldId id="386" r:id="rId17"/>
    <p:sldId id="821" r:id="rId18"/>
    <p:sldId id="387" r:id="rId19"/>
    <p:sldId id="822" r:id="rId20"/>
    <p:sldId id="936" r:id="rId21"/>
    <p:sldId id="937" r:id="rId22"/>
    <p:sldId id="935" r:id="rId23"/>
    <p:sldId id="938" r:id="rId24"/>
    <p:sldId id="939" r:id="rId25"/>
    <p:sldId id="940" r:id="rId26"/>
    <p:sldId id="374" r:id="rId27"/>
    <p:sldId id="825" r:id="rId28"/>
    <p:sldId id="826" r:id="rId29"/>
    <p:sldId id="827" r:id="rId30"/>
    <p:sldId id="380" r:id="rId31"/>
    <p:sldId id="379" r:id="rId32"/>
    <p:sldId id="823" r:id="rId33"/>
    <p:sldId id="824" r:id="rId34"/>
    <p:sldId id="399" r:id="rId35"/>
    <p:sldId id="381" r:id="rId36"/>
    <p:sldId id="398" r:id="rId37"/>
    <p:sldId id="396" r:id="rId38"/>
    <p:sldId id="397" r:id="rId39"/>
    <p:sldId id="505" r:id="rId40"/>
    <p:sldId id="507" r:id="rId41"/>
    <p:sldId id="511" r:id="rId42"/>
    <p:sldId id="508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12" r:id="rId53"/>
    <p:sldId id="514" r:id="rId54"/>
    <p:sldId id="524" r:id="rId55"/>
    <p:sldId id="527" r:id="rId56"/>
    <p:sldId id="529" r:id="rId57"/>
    <p:sldId id="943" r:id="rId58"/>
    <p:sldId id="528" r:id="rId59"/>
    <p:sldId id="525" r:id="rId60"/>
    <p:sldId id="603" r:id="rId61"/>
    <p:sldId id="526" r:id="rId62"/>
    <p:sldId id="675" r:id="rId63"/>
    <p:sldId id="676" r:id="rId64"/>
    <p:sldId id="532" r:id="rId65"/>
    <p:sldId id="811" r:id="rId66"/>
    <p:sldId id="670" r:id="rId67"/>
    <p:sldId id="669" r:id="rId68"/>
    <p:sldId id="668" r:id="rId69"/>
    <p:sldId id="671" r:id="rId70"/>
    <p:sldId id="672" r:id="rId71"/>
    <p:sldId id="673" r:id="rId72"/>
    <p:sldId id="674" r:id="rId73"/>
    <p:sldId id="540" r:id="rId74"/>
    <p:sldId id="541" r:id="rId75"/>
    <p:sldId id="545" r:id="rId76"/>
    <p:sldId id="544" r:id="rId77"/>
    <p:sldId id="546" r:id="rId78"/>
    <p:sldId id="547" r:id="rId79"/>
    <p:sldId id="941" r:id="rId80"/>
    <p:sldId id="803" r:id="rId81"/>
    <p:sldId id="548" r:id="rId82"/>
    <p:sldId id="549" r:id="rId83"/>
    <p:sldId id="551" r:id="rId84"/>
    <p:sldId id="552" r:id="rId85"/>
    <p:sldId id="554" r:id="rId86"/>
    <p:sldId id="553" r:id="rId87"/>
    <p:sldId id="555" r:id="rId88"/>
    <p:sldId id="556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2" r:id="rId103"/>
    <p:sldId id="570" r:id="rId104"/>
    <p:sldId id="571" r:id="rId105"/>
    <p:sldId id="573" r:id="rId106"/>
    <p:sldId id="574" r:id="rId107"/>
    <p:sldId id="575" r:id="rId108"/>
    <p:sldId id="576" r:id="rId109"/>
    <p:sldId id="577" r:id="rId110"/>
    <p:sldId id="578" r:id="rId111"/>
    <p:sldId id="579" r:id="rId112"/>
    <p:sldId id="580" r:id="rId113"/>
    <p:sldId id="581" r:id="rId114"/>
    <p:sldId id="582" r:id="rId115"/>
    <p:sldId id="583" r:id="rId116"/>
    <p:sldId id="586" r:id="rId117"/>
    <p:sldId id="584" r:id="rId118"/>
    <p:sldId id="585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596" r:id="rId127"/>
    <p:sldId id="727" r:id="rId128"/>
    <p:sldId id="597" r:id="rId129"/>
    <p:sldId id="642" r:id="rId130"/>
    <p:sldId id="594" r:id="rId131"/>
    <p:sldId id="595" r:id="rId132"/>
    <p:sldId id="598" r:id="rId133"/>
    <p:sldId id="648" r:id="rId134"/>
    <p:sldId id="599" r:id="rId135"/>
    <p:sldId id="604" r:id="rId136"/>
    <p:sldId id="600" r:id="rId137"/>
    <p:sldId id="601" r:id="rId138"/>
    <p:sldId id="602" r:id="rId139"/>
    <p:sldId id="643" r:id="rId140"/>
    <p:sldId id="605" r:id="rId141"/>
    <p:sldId id="606" r:id="rId142"/>
    <p:sldId id="607" r:id="rId143"/>
    <p:sldId id="610" r:id="rId144"/>
    <p:sldId id="644" r:id="rId145"/>
    <p:sldId id="645" r:id="rId146"/>
    <p:sldId id="615" r:id="rId147"/>
    <p:sldId id="616" r:id="rId148"/>
    <p:sldId id="611" r:id="rId149"/>
    <p:sldId id="619" r:id="rId150"/>
    <p:sldId id="612" r:id="rId151"/>
    <p:sldId id="614" r:id="rId152"/>
    <p:sldId id="620" r:id="rId153"/>
    <p:sldId id="613" r:id="rId154"/>
    <p:sldId id="618" r:id="rId155"/>
    <p:sldId id="617" r:id="rId156"/>
    <p:sldId id="621" r:id="rId157"/>
    <p:sldId id="622" r:id="rId158"/>
    <p:sldId id="623" r:id="rId159"/>
    <p:sldId id="624" r:id="rId160"/>
    <p:sldId id="625" r:id="rId161"/>
    <p:sldId id="631" r:id="rId162"/>
    <p:sldId id="627" r:id="rId163"/>
    <p:sldId id="628" r:id="rId164"/>
    <p:sldId id="630" r:id="rId165"/>
    <p:sldId id="629" r:id="rId166"/>
    <p:sldId id="632" r:id="rId167"/>
    <p:sldId id="634" r:id="rId168"/>
    <p:sldId id="633" r:id="rId169"/>
    <p:sldId id="635" r:id="rId170"/>
    <p:sldId id="636" r:id="rId171"/>
    <p:sldId id="637" r:id="rId172"/>
    <p:sldId id="638" r:id="rId173"/>
    <p:sldId id="626" r:id="rId174"/>
    <p:sldId id="942" r:id="rId175"/>
    <p:sldId id="639" r:id="rId176"/>
    <p:sldId id="640" r:id="rId177"/>
    <p:sldId id="641" r:id="rId178"/>
    <p:sldId id="647" r:id="rId179"/>
    <p:sldId id="649" r:id="rId180"/>
    <p:sldId id="652" r:id="rId181"/>
    <p:sldId id="653" r:id="rId182"/>
    <p:sldId id="733" r:id="rId183"/>
    <p:sldId id="734" r:id="rId184"/>
    <p:sldId id="481" r:id="rId185"/>
    <p:sldId id="392" r:id="rId186"/>
    <p:sldId id="439" r:id="rId187"/>
    <p:sldId id="391" r:id="rId188"/>
    <p:sldId id="478" r:id="rId189"/>
    <p:sldId id="422" r:id="rId190"/>
    <p:sldId id="423" r:id="rId191"/>
    <p:sldId id="424" r:id="rId192"/>
    <p:sldId id="425" r:id="rId193"/>
    <p:sldId id="426" r:id="rId194"/>
    <p:sldId id="463" r:id="rId195"/>
    <p:sldId id="427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9" r:id="rId211"/>
    <p:sldId id="495" r:id="rId212"/>
    <p:sldId id="679" r:id="rId213"/>
    <p:sldId id="680" r:id="rId214"/>
    <p:sldId id="682" r:id="rId215"/>
    <p:sldId id="681" r:id="rId216"/>
    <p:sldId id="678" r:id="rId217"/>
    <p:sldId id="735" r:id="rId218"/>
    <p:sldId id="728" r:id="rId219"/>
    <p:sldId id="729" r:id="rId220"/>
    <p:sldId id="730" r:id="rId221"/>
    <p:sldId id="731" r:id="rId222"/>
    <p:sldId id="732" r:id="rId223"/>
    <p:sldId id="929" r:id="rId224"/>
    <p:sldId id="661" r:id="rId225"/>
    <p:sldId id="662" r:id="rId226"/>
    <p:sldId id="663" r:id="rId227"/>
    <p:sldId id="685" r:id="rId228"/>
    <p:sldId id="687" r:id="rId229"/>
    <p:sldId id="688" r:id="rId230"/>
    <p:sldId id="771" r:id="rId231"/>
    <p:sldId id="772" r:id="rId232"/>
    <p:sldId id="773" r:id="rId233"/>
    <p:sldId id="774" r:id="rId234"/>
    <p:sldId id="775" r:id="rId235"/>
    <p:sldId id="776" r:id="rId236"/>
    <p:sldId id="777" r:id="rId237"/>
    <p:sldId id="779" r:id="rId238"/>
    <p:sldId id="781" r:id="rId239"/>
    <p:sldId id="909" r:id="rId240"/>
    <p:sldId id="928" r:id="rId241"/>
    <p:sldId id="807" r:id="rId242"/>
    <p:sldId id="659" r:id="rId243"/>
    <p:sldId id="910" r:id="rId244"/>
    <p:sldId id="911" r:id="rId245"/>
    <p:sldId id="912" r:id="rId246"/>
    <p:sldId id="693" r:id="rId247"/>
    <p:sldId id="737" r:id="rId248"/>
    <p:sldId id="743" r:id="rId249"/>
    <p:sldId id="744" r:id="rId250"/>
    <p:sldId id="749" r:id="rId251"/>
    <p:sldId id="750" r:id="rId252"/>
    <p:sldId id="745" r:id="rId253"/>
    <p:sldId id="746" r:id="rId254"/>
    <p:sldId id="747" r:id="rId255"/>
    <p:sldId id="751" r:id="rId256"/>
    <p:sldId id="944" r:id="rId257"/>
    <p:sldId id="752" r:id="rId258"/>
    <p:sldId id="753" r:id="rId259"/>
    <p:sldId id="754" r:id="rId260"/>
    <p:sldId id="755" r:id="rId261"/>
    <p:sldId id="756" r:id="rId262"/>
    <p:sldId id="757" r:id="rId263"/>
    <p:sldId id="758" r:id="rId264"/>
    <p:sldId id="759" r:id="rId265"/>
    <p:sldId id="760" r:id="rId266"/>
    <p:sldId id="761" r:id="rId267"/>
    <p:sldId id="762" r:id="rId268"/>
    <p:sldId id="763" r:id="rId269"/>
    <p:sldId id="764" r:id="rId270"/>
    <p:sldId id="765" r:id="rId271"/>
    <p:sldId id="766" r:id="rId272"/>
    <p:sldId id="767" r:id="rId273"/>
    <p:sldId id="768" r:id="rId274"/>
    <p:sldId id="769" r:id="rId275"/>
    <p:sldId id="770" r:id="rId276"/>
    <p:sldId id="782" r:id="rId277"/>
    <p:sldId id="660" r:id="rId278"/>
    <p:sldId id="783" r:id="rId279"/>
    <p:sldId id="784" r:id="rId280"/>
    <p:sldId id="785" r:id="rId281"/>
    <p:sldId id="786" r:id="rId282"/>
    <p:sldId id="787" r:id="rId283"/>
    <p:sldId id="788" r:id="rId284"/>
    <p:sldId id="789" r:id="rId285"/>
    <p:sldId id="790" r:id="rId286"/>
    <p:sldId id="791" r:id="rId287"/>
    <p:sldId id="793" r:id="rId288"/>
    <p:sldId id="794" r:id="rId289"/>
    <p:sldId id="795" r:id="rId290"/>
    <p:sldId id="797" r:id="rId291"/>
    <p:sldId id="804" r:id="rId292"/>
    <p:sldId id="805" r:id="rId293"/>
    <p:sldId id="806" r:id="rId294"/>
    <p:sldId id="796" r:id="rId295"/>
    <p:sldId id="798" r:id="rId296"/>
    <p:sldId id="799" r:id="rId297"/>
    <p:sldId id="800" r:id="rId298"/>
    <p:sldId id="801" r:id="rId299"/>
    <p:sldId id="802" r:id="rId300"/>
    <p:sldId id="809" r:id="rId301"/>
    <p:sldId id="810" r:id="rId302"/>
    <p:sldId id="927" r:id="rId303"/>
    <p:sldId id="930" r:id="rId304"/>
    <p:sldId id="808" r:id="rId305"/>
    <p:sldId id="812" r:id="rId306"/>
    <p:sldId id="913" r:id="rId307"/>
    <p:sldId id="915" r:id="rId308"/>
    <p:sldId id="914" r:id="rId309"/>
    <p:sldId id="829" r:id="rId310"/>
    <p:sldId id="831" r:id="rId311"/>
    <p:sldId id="832" r:id="rId312"/>
    <p:sldId id="833" r:id="rId313"/>
    <p:sldId id="835" r:id="rId314"/>
    <p:sldId id="838" r:id="rId315"/>
    <p:sldId id="839" r:id="rId316"/>
    <p:sldId id="841" r:id="rId317"/>
    <p:sldId id="836" r:id="rId318"/>
    <p:sldId id="837" r:id="rId319"/>
    <p:sldId id="840" r:id="rId320"/>
    <p:sldId id="842" r:id="rId321"/>
    <p:sldId id="843" r:id="rId322"/>
    <p:sldId id="844" r:id="rId323"/>
    <p:sldId id="845" r:id="rId324"/>
    <p:sldId id="846" r:id="rId325"/>
    <p:sldId id="847" r:id="rId326"/>
    <p:sldId id="848" r:id="rId327"/>
    <p:sldId id="849" r:id="rId328"/>
    <p:sldId id="850" r:id="rId329"/>
    <p:sldId id="851" r:id="rId330"/>
    <p:sldId id="852" r:id="rId331"/>
    <p:sldId id="853" r:id="rId332"/>
    <p:sldId id="854" r:id="rId333"/>
    <p:sldId id="858" r:id="rId334"/>
    <p:sldId id="855" r:id="rId335"/>
    <p:sldId id="861" r:id="rId336"/>
    <p:sldId id="862" r:id="rId337"/>
    <p:sldId id="863" r:id="rId338"/>
    <p:sldId id="859" r:id="rId339"/>
    <p:sldId id="860" r:id="rId340"/>
    <p:sldId id="864" r:id="rId341"/>
    <p:sldId id="865" r:id="rId342"/>
    <p:sldId id="866" r:id="rId343"/>
    <p:sldId id="867" r:id="rId344"/>
    <p:sldId id="868" r:id="rId345"/>
    <p:sldId id="869" r:id="rId346"/>
    <p:sldId id="870" r:id="rId347"/>
    <p:sldId id="871" r:id="rId348"/>
    <p:sldId id="872" r:id="rId349"/>
    <p:sldId id="873" r:id="rId350"/>
    <p:sldId id="874" r:id="rId351"/>
    <p:sldId id="875" r:id="rId352"/>
    <p:sldId id="876" r:id="rId353"/>
    <p:sldId id="882" r:id="rId354"/>
    <p:sldId id="883" r:id="rId355"/>
    <p:sldId id="884" r:id="rId356"/>
    <p:sldId id="885" r:id="rId357"/>
    <p:sldId id="886" r:id="rId358"/>
    <p:sldId id="887" r:id="rId359"/>
    <p:sldId id="888" r:id="rId360"/>
    <p:sldId id="889" r:id="rId361"/>
    <p:sldId id="890" r:id="rId362"/>
    <p:sldId id="891" r:id="rId363"/>
    <p:sldId id="892" r:id="rId364"/>
    <p:sldId id="893" r:id="rId365"/>
    <p:sldId id="894" r:id="rId366"/>
    <p:sldId id="895" r:id="rId367"/>
    <p:sldId id="897" r:id="rId368"/>
    <p:sldId id="896" r:id="rId369"/>
    <p:sldId id="878" r:id="rId370"/>
    <p:sldId id="881" r:id="rId371"/>
    <p:sldId id="879" r:id="rId372"/>
    <p:sldId id="880" r:id="rId373"/>
    <p:sldId id="931" r:id="rId374"/>
    <p:sldId id="932" r:id="rId375"/>
    <p:sldId id="926" r:id="rId376"/>
    <p:sldId id="933" r:id="rId377"/>
    <p:sldId id="899" r:id="rId378"/>
    <p:sldId id="651" r:id="rId379"/>
    <p:sldId id="646" r:id="rId380"/>
    <p:sldId id="922" r:id="rId381"/>
    <p:sldId id="920" r:id="rId382"/>
    <p:sldId id="921" r:id="rId383"/>
    <p:sldId id="923" r:id="rId384"/>
    <p:sldId id="924" r:id="rId385"/>
    <p:sldId id="925" r:id="rId386"/>
    <p:sldId id="898" r:id="rId387"/>
    <p:sldId id="900" r:id="rId388"/>
    <p:sldId id="901" r:id="rId389"/>
    <p:sldId id="902" r:id="rId390"/>
    <p:sldId id="903" r:id="rId391"/>
    <p:sldId id="904" r:id="rId392"/>
    <p:sldId id="905" r:id="rId393"/>
    <p:sldId id="906" r:id="rId394"/>
    <p:sldId id="907" r:id="rId395"/>
    <p:sldId id="908" r:id="rId396"/>
    <p:sldId id="945" r:id="rId397"/>
    <p:sldId id="946" r:id="rId398"/>
    <p:sldId id="916" r:id="rId399"/>
    <p:sldId id="917" r:id="rId400"/>
    <p:sldId id="918" r:id="rId401"/>
    <p:sldId id="919" r:id="rId402"/>
    <p:sldId id="934" r:id="rId403"/>
    <p:sldId id="276" r:id="rId40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E236"/>
    <a:srgbClr val="4472C4"/>
    <a:srgbClr val="DFB70B"/>
    <a:srgbClr val="8D5186"/>
    <a:srgbClr val="F6D882"/>
    <a:srgbClr val="87F1DF"/>
    <a:srgbClr val="8BED97"/>
    <a:srgbClr val="87C911"/>
    <a:srgbClr val="DE3A61"/>
    <a:srgbClr val="D03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5/1/2019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AD78CA-FF7F-424B-BEE4-5FCF96CC4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30120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judge.u-aizu.ac.jp/onlinejudge/description.jsp?id=1280" TargetMode="External"/><Relationship Id="rId2" Type="http://schemas.openxmlformats.org/officeDocument/2006/relationships/hyperlink" Target="https://uva.onlinejudge.org/external/103/10369.pdf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poj.org/problem?id=3255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58.pdf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</a:t>
            </a:r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2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988FF3E-9E5B-4638-B5F4-84F6E87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28" y="3922026"/>
            <a:ext cx="2570849" cy="2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6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4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7135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063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286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80784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765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65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8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6834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6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815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259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6568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928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486078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3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553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18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4240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59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35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9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</a:t>
            </a:r>
            <a:r>
              <a:rPr lang="zh-TW" altLang="en-US" b="1" dirty="0"/>
              <a:t>道路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845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20549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693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8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6510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245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遍歷完成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7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67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若使用 </a:t>
            </a:r>
            <a:r>
              <a:rPr lang="en-US" altLang="zh-TW" dirty="0">
                <a:cs typeface="+mj-cs"/>
              </a:rPr>
              <a:t>DFS </a:t>
            </a:r>
            <a:r>
              <a:rPr lang="zh-TW" altLang="en-US" dirty="0">
                <a:cs typeface="+mj-cs"/>
              </a:rPr>
              <a:t>判斷兩點是否屬於同個連通塊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則最終複雜度為 </a:t>
            </a:r>
            <a:r>
              <a:rPr lang="en-US" altLang="ja-JP" dirty="0"/>
              <a:t>O(|E|</a:t>
            </a:r>
            <a:r>
              <a:rPr lang="en-US" altLang="ja-JP" baseline="30000" dirty="0"/>
              <a:t>2</a:t>
            </a:r>
            <a:r>
              <a:rPr lang="en-US" altLang="ja-JP" dirty="0"/>
              <a:t>)</a:t>
            </a:r>
          </a:p>
          <a:p>
            <a:pPr lvl="1" fontAlgn="base">
              <a:spcAft>
                <a:spcPct val="0"/>
              </a:spcAft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枚舉每個邊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ja-JP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DFS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將連通塊上的邊都拜訪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en-US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96519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兩連通塊獨立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彼此間沒有重複的點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07832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兩連通塊獨立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彼此間沒有重複的點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837E750-90DF-4303-8EA8-44F1B58D74E0}"/>
              </a:ext>
            </a:extLst>
          </p:cNvPr>
          <p:cNvSpPr/>
          <p:nvPr/>
        </p:nvSpPr>
        <p:spPr>
          <a:xfrm>
            <a:off x="4369553" y="3025736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5687905-380F-4557-8ADC-D3B0B48AAF94}"/>
              </a:ext>
            </a:extLst>
          </p:cNvPr>
          <p:cNvSpPr/>
          <p:nvPr/>
        </p:nvSpPr>
        <p:spPr>
          <a:xfrm>
            <a:off x="9031299" y="2526475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8FA72D8-E0FC-4DD2-9827-9709ACF046DD}"/>
              </a:ext>
            </a:extLst>
          </p:cNvPr>
          <p:cNvSpPr/>
          <p:nvPr/>
        </p:nvSpPr>
        <p:spPr>
          <a:xfrm>
            <a:off x="9918174" y="3524997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6620A6-F899-4308-B43E-6E8BCCA45851}"/>
              </a:ext>
            </a:extLst>
          </p:cNvPr>
          <p:cNvSpPr/>
          <p:nvPr/>
        </p:nvSpPr>
        <p:spPr>
          <a:xfrm>
            <a:off x="8908651" y="5168390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77047C6-FD54-4DE5-802E-22C7E473DE41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A619A99-A2E4-4CA3-8188-C9DBF4D3CF0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DFD9C1E-AE64-4F14-8181-8975D891069D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B931C-1B05-48CA-8F2C-E15BED84BA13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9648430" y="3143606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0D90C2-E355-4797-BF74-25A56A60957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741434" y="3387243"/>
            <a:ext cx="1628119" cy="49720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D02EC5-0C24-4264-AC09-CAEE5DC1F27D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9525782" y="4248011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937ED8F-EFB6-40AA-A142-9463EF841746}"/>
              </a:ext>
            </a:extLst>
          </p:cNvPr>
          <p:cNvCxnSpPr>
            <a:cxnSpLocks/>
            <a:stCxn id="10" idx="1"/>
            <a:endCxn id="4" idx="5"/>
          </p:cNvCxnSpPr>
          <p:nvPr/>
        </p:nvCxnSpPr>
        <p:spPr>
          <a:xfrm flipH="1" flipV="1">
            <a:off x="4986684" y="3642867"/>
            <a:ext cx="1780513" cy="155739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C5B3FE6-E397-4EB1-9C21-F1859C94A34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4BBC5ED6-300D-43E6-9C26-920312D8BD55}"/>
              </a:ext>
            </a:extLst>
          </p:cNvPr>
          <p:cNvSpPr/>
          <p:nvPr/>
        </p:nvSpPr>
        <p:spPr>
          <a:xfrm>
            <a:off x="6414477" y="50729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5414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是否為同個連通塊，是一個分類問題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兩連通塊獨立 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⟺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彼此間沒有重複的點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也就是說，連通塊們是個 </a:t>
            </a:r>
            <a:r>
              <a:rPr lang="en-US" altLang="zh-TW" dirty="0">
                <a:cs typeface="+mj-cs"/>
              </a:rPr>
              <a:t>Disjoint Sets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可以用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457200" lvl="1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第四週教材中有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的介紹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把路徑的</a:t>
            </a:r>
            <a:r>
              <a:rPr lang="zh-TW" altLang="en-US" b="1" dirty="0"/>
              <a:t>起</a:t>
            </a:r>
            <a:r>
              <a:rPr lang="zh-TW" altLang="en-US" dirty="0"/>
              <a:t>點與</a:t>
            </a:r>
            <a:r>
              <a:rPr lang="zh-TW" altLang="en-US" b="1" dirty="0"/>
              <a:t>終</a:t>
            </a:r>
            <a:r>
              <a:rPr lang="zh-TW" altLang="en-US" dirty="0"/>
              <a:t>點連接起來</a:t>
            </a:r>
          </a:p>
        </p:txBody>
      </p:sp>
    </p:spTree>
    <p:extLst>
      <p:ext uri="{BB962C8B-B14F-4D97-AF65-F5344CB8AC3E}">
        <p14:creationId xmlns:p14="http://schemas.microsoft.com/office/powerpoint/2010/main" val="40049533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bool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228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zh-TW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// 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邊集合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sort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begin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Union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emplace_back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30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複雜度為 </a:t>
            </a:r>
            <a:r>
              <a:rPr lang="en-US" altLang="zh-TW" dirty="0">
                <a:cs typeface="+mj-cs"/>
              </a:rPr>
              <a:t>O(|E|log</a:t>
            </a:r>
            <a:r>
              <a:rPr lang="en-US" altLang="zh-TW" baseline="-25000" dirty="0">
                <a:cs typeface="+mj-cs"/>
              </a:rPr>
              <a:t>2</a:t>
            </a:r>
            <a:r>
              <a:rPr lang="en-US" altLang="zh-TW" dirty="0">
                <a:cs typeface="+mj-cs"/>
              </a:rPr>
              <a:t>|E|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+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|E|</a:t>
            </a:r>
            <a:r>
              <a:rPr lang="ja-JP" altLang="ja-JP" dirty="0">
                <a:cs typeface="+mj-cs"/>
              </a:rPr>
              <a:t>⋅</a:t>
            </a:r>
            <a:r>
              <a:rPr lang="el-GR" altLang="ja-JP" dirty="0">
                <a:cs typeface="+mj-cs"/>
              </a:rPr>
              <a:t> α</a:t>
            </a:r>
            <a:r>
              <a:rPr lang="en-US" altLang="ja-JP" dirty="0">
                <a:cs typeface="+mj-cs"/>
              </a:rPr>
              <a:t>)</a:t>
            </a:r>
          </a:p>
          <a:p>
            <a:pPr lvl="1" fontAlgn="base">
              <a:spcAft>
                <a:spcPct val="0"/>
              </a:spcAft>
            </a:pPr>
            <a:r>
              <a:rPr lang="el-GR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α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為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的時間成本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1939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98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hlinkClick r:id="rId2"/>
              </a:rPr>
              <a:t>UVa OJ 10369 Arctic Network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AIZU 1280 Slim Span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3187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Kruskal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288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很類似的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084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766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Prim </a:t>
            </a:r>
            <a:r>
              <a:rPr lang="zh-TW" altLang="en-US" dirty="0"/>
              <a:t>維護一個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805992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維護一個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未完成的生成樹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每次將樹</a:t>
            </a:r>
            <a:r>
              <a:rPr lang="zh-TW" altLang="en-US" b="1" dirty="0"/>
              <a:t>周遭</a:t>
            </a:r>
            <a:r>
              <a:rPr lang="zh-TW" altLang="en-US" dirty="0"/>
              <a:t>有</a:t>
            </a:r>
            <a:r>
              <a:rPr lang="zh-TW" altLang="en-US" b="1" dirty="0"/>
              <a:t>最小權重</a:t>
            </a:r>
            <a:r>
              <a:rPr lang="zh-TW" altLang="en-US" dirty="0"/>
              <a:t>的邊接到樹上，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使樹最終成長至最小生成樹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33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道路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(walk)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點邊相間的序列，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e.g. </a:t>
            </a:r>
            <a:r>
              <a:rPr lang="zh-TW" altLang="zh-TW" sz="3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路徑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(path)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點不重複的道路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(cycle)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把路徑的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起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點與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終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點連接起來</a:t>
            </a:r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164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942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先隨便的挑任意點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48848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9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015902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1692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r>
              <a:rPr lang="zh-TW" altLang="en-US" dirty="0"/>
              <a:t>，稱它為 </a:t>
            </a:r>
            <a:r>
              <a:rPr lang="en-US" altLang="zh-TW" dirty="0"/>
              <a:t>MST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明顯的，它是個無環連通圖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3023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50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21241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直覺的，每次將 </a:t>
            </a:r>
            <a:r>
              <a:rPr lang="en-US" altLang="zh-TW" dirty="0"/>
              <a:t>MST</a:t>
            </a:r>
            <a:r>
              <a:rPr lang="zh-TW" altLang="en-US" dirty="0"/>
              <a:t> 周遭權重最小的邊接上去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那麼最終產生的生成樹為最小生成樹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1494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540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26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6151626-233B-4574-AE74-D233D7114F6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16867AC-38C0-4F75-9296-850951B43348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123030-DDDD-42B5-9654-8D1AEFF75674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7CD31A8-9D3B-46C9-96A9-7ADDF34C5D49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4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829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2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4F1F66C-4779-466A-BF87-6749445A7C98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188A47A-5BCC-4BD9-9F97-2C1E457BEB91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73FB64C5-898D-41DC-A5F1-1682E213798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01BE864-74C7-4E2F-9087-E03E363B96C5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CE42B7D-D072-4C0D-BD93-F410DA42DAF5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07D3B1-608D-4360-91A1-BCDA01C83391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D8E2561-CF24-4A11-9050-16A289F23E80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463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2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34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0AC4FD7-AF82-4597-A210-C276932B290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409D5E0-1DE0-4EC6-9449-0CC6A7E581B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3A8601A-49B0-440F-A558-49A29B3BE516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D52C65D-147B-4DB6-A03B-80C3BA9DE42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E12F22-1DD7-4E60-8415-96393003A71E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818DED6-2C4F-4C6B-BFFD-0B2DBE4ECD40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7675BE3-26B5-4A8F-824A-F5B4E328FAD1}"/>
              </a:ext>
            </a:extLst>
          </p:cNvPr>
          <p:cNvCxnSpPr>
            <a:cxnSpLocks/>
            <a:stCxn id="39" idx="6"/>
            <a:endCxn id="42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327AAB0-A941-45F0-9571-2C3617234189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CC67471-A440-47FF-88C5-E6C58734D186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52A8172-DAB3-436B-885D-A142E17A540A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340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70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A8E8-8AB2-4D30-9F4D-2C7C9E86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MST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CC04E2-E888-4969-A87F-9DDFCD7D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2BB6BA9-82D3-4634-859F-4FE6BC9659AB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1BFEDCA-38D3-40A6-AF6F-F696E4CA10F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D137722-08EF-4170-819F-B6DB0C3AAAC4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7E59B31-C666-48D5-A38E-C47CE08E106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7B8B4-BCDB-4850-BC9E-172AB8762405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CE6F05-8C65-47F6-8ECA-357D59B01080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6B93A5-3312-43AE-8ACF-14695699D0E0}"/>
              </a:ext>
            </a:extLst>
          </p:cNvPr>
          <p:cNvCxnSpPr>
            <a:cxnSpLocks/>
            <a:stCxn id="5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B9D234BB-CCC4-40F3-BF3A-85BA6C7AD64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921BA7-6786-423E-9291-96B19F7CE380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E15E18-A5A5-4F5B-8DA6-E313BD1B9BD8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F7F916-EBDE-4AB7-A72D-9BB77194494C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BAADF4-5B72-4EB4-96A8-0E66F332C416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74A8777-22F1-4CC9-8C64-78B428DF99B0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DBC124-50E3-4395-8242-8D04883C7AB9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175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13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9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65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38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624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355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966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1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用特殊的值來表示</a:t>
            </a:r>
            <a:r>
              <a:rPr lang="zh-TW" altLang="en-US" b="1" dirty="0"/>
              <a:t>無法到達</a:t>
            </a:r>
            <a:r>
              <a:rPr lang="zh-TW" altLang="en-US" dirty="0"/>
              <a:t>的情況</a:t>
            </a:r>
            <a:endParaRPr lang="en-US" altLang="zh-TW" dirty="0"/>
          </a:p>
          <a:p>
            <a:pPr lvl="1"/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或是</a:t>
            </a:r>
            <a:r>
              <a:rPr lang="en-US" altLang="zh-TW" dirty="0">
                <a:latin typeface="Monaco" panose="00000400000000000000" pitchFamily="2" charset="0"/>
              </a:rPr>
              <a:t> -1 </a:t>
            </a:r>
            <a:r>
              <a:rPr lang="zh-TW" altLang="en-US" dirty="0">
                <a:latin typeface="Monaco" panose="00000400000000000000" pitchFamily="2" charset="0"/>
              </a:rPr>
              <a:t>或是 </a:t>
            </a:r>
            <a:r>
              <a:rPr lang="en-US" altLang="zh-TW" dirty="0">
                <a:latin typeface="Monaco" panose="00000400000000000000" pitchFamily="2" charset="0"/>
              </a:rPr>
              <a:t>INF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81722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08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132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3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struct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node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點的編號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連結到此點的權重 (邊權重)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274986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max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為最大節點數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kumimoji="1" lang="en-US" altLang="ja-JP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63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每次挑最小權重的邊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初始的生成樹 (只有一個點)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8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避免出現環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785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跟 </a:t>
            </a: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比較</a:t>
            </a:r>
            <a:endParaRPr kumimoji="1" lang="en-US" altLang="zh-TW" dirty="0">
              <a:cs typeface="+mj-cs"/>
            </a:endParaRPr>
          </a:p>
          <a:p>
            <a:pPr marL="0" indent="0">
              <a:buNone/>
            </a:pPr>
            <a:endParaRPr kumimoji="1" lang="en-US" altLang="ja-JP" dirty="0">
              <a:cs typeface="+mj-cs"/>
            </a:endParaRPr>
          </a:p>
          <a:p>
            <a:pPr marL="0" indent="0">
              <a:buNone/>
            </a:pPr>
            <a:r>
              <a:rPr kumimoji="1" lang="en-US" altLang="ja-JP" dirty="0">
                <a:cs typeface="+mj-cs"/>
              </a:rPr>
              <a:t>Prim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點</a:t>
            </a:r>
            <a:br>
              <a:rPr kumimoji="1" lang="en-US" altLang="zh-TW" dirty="0">
                <a:cs typeface="+mj-cs"/>
              </a:rPr>
            </a:b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邊</a:t>
            </a:r>
            <a:endParaRPr kumimoji="1" lang="en-US" altLang="zh-TW" b="1" dirty="0">
              <a:cs typeface="+mj-cs"/>
            </a:endParaRPr>
          </a:p>
          <a:p>
            <a:pPr marL="0" indent="0">
              <a:buNone/>
            </a:pPr>
            <a:endParaRPr kumimoji="1" lang="en-US" altLang="ja-JP" b="1" dirty="0">
              <a:cs typeface="+mj-cs"/>
            </a:endParaRPr>
          </a:p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其複雜度為 </a:t>
            </a:r>
            <a:r>
              <a:rPr kumimoji="1" lang="en-US" altLang="zh-TW" dirty="0">
                <a:cs typeface="+mj-cs"/>
              </a:rPr>
              <a:t>O(|E|log</a:t>
            </a:r>
            <a:r>
              <a:rPr kumimoji="1" lang="en-US" altLang="zh-TW" baseline="-25000" dirty="0">
                <a:cs typeface="+mj-cs"/>
              </a:rPr>
              <a:t>2</a:t>
            </a:r>
            <a:r>
              <a:rPr kumimoji="1" lang="en-US" altLang="zh-TW" dirty="0">
                <a:cs typeface="+mj-cs"/>
              </a:rPr>
              <a:t>|V|)</a:t>
            </a:r>
            <a:endParaRPr kumimoji="1" lang="ja-JP" altLang="ja-JP" dirty="0">
              <a:cs typeface="+mj-cs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3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12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Arial Unicode MS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maxv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];</a:t>
            </a:r>
            <a:endParaRPr lang="en-US" altLang="ja-JP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333333"/>
              </a:solidFill>
              <a:latin typeface="Arial Unicode MS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to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from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67E7E8E-C12D-4EDD-82F6-CC84306DBD57}"/>
              </a:ext>
            </a:extLst>
          </p:cNvPr>
          <p:cNvSpPr/>
          <p:nvPr/>
        </p:nvSpPr>
        <p:spPr>
          <a:xfrm>
            <a:off x="1775637" y="4136065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from</a:t>
            </a:r>
            <a:endParaRPr kumimoji="1" lang="ja-JP" altLang="en-US" sz="60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1E6B89-47B6-4AC1-AD7F-EAF269B04890}"/>
              </a:ext>
            </a:extLst>
          </p:cNvPr>
          <p:cNvSpPr/>
          <p:nvPr/>
        </p:nvSpPr>
        <p:spPr>
          <a:xfrm>
            <a:off x="7697972" y="4136064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to</a:t>
            </a:r>
            <a:endParaRPr kumimoji="1" lang="ja-JP" altLang="en-US" sz="60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E11783-1975-4BC3-9505-61D47C4BA8BD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263656" y="4869711"/>
            <a:ext cx="3434316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Single-Source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0926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給定 </a:t>
            </a:r>
            <a:r>
              <a:rPr lang="ja-JP" altLang="en-US" b="1" dirty="0"/>
              <a:t>源</a:t>
            </a:r>
            <a:r>
              <a:rPr lang="ja-JP" altLang="en-US" dirty="0"/>
              <a:t>點</a:t>
            </a:r>
            <a:r>
              <a:rPr lang="en-US" altLang="ja-JP" dirty="0"/>
              <a:t>/</a:t>
            </a:r>
            <a:r>
              <a:rPr lang="ja-JP" altLang="en-US" dirty="0"/>
              <a:t>起點</a:t>
            </a:r>
            <a:r>
              <a:rPr lang="en-US" altLang="ja-JP" dirty="0"/>
              <a:t>(Source)</a:t>
            </a:r>
          </a:p>
          <a:p>
            <a:endParaRPr kumimoji="1" lang="en-US" altLang="ja-JP" dirty="0"/>
          </a:p>
          <a:p>
            <a:r>
              <a:rPr kumimoji="1" lang="zh-TW" altLang="en-US" dirty="0"/>
              <a:t>問每條路徑的最小成本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源點到各點的最小總成本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902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577097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36275088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651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691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050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 </a:t>
            </a:r>
            <a:r>
              <a:rPr lang="zh-TW" altLang="en-US" dirty="0"/>
              <a:t>到 </a:t>
            </a:r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9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921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</a:t>
            </a:r>
            <a:r>
              <a:rPr lang="en-US" altLang="zh-TW" dirty="0"/>
              <a:t>/</a:t>
            </a:r>
            <a:r>
              <a:rPr lang="zh-TW" altLang="en-US" dirty="0"/>
              <a:t>成本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562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77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怎麼辦</a:t>
            </a:r>
            <a:r>
              <a:rPr lang="en-US" altLang="ja-JP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24516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x </a:t>
            </a:r>
            <a:r>
              <a:rPr lang="zh-TW" altLang="en-US" dirty="0"/>
              <a:t>權重，切成共 </a:t>
            </a:r>
            <a:r>
              <a:rPr lang="en-US" altLang="zh-TW" dirty="0"/>
              <a:t>x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0786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3 </a:t>
            </a:r>
            <a:r>
              <a:rPr lang="zh-TW" altLang="en-US" dirty="0"/>
              <a:t>權重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962869" y="421311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491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</a:t>
            </a:r>
            <a:r>
              <a:rPr lang="zh-TW" altLang="en-US" dirty="0"/>
              <a:t>切成共 </a:t>
            </a:r>
            <a:r>
              <a:rPr lang="en-US" altLang="zh-TW" dirty="0"/>
              <a:t>3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13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就能 </a:t>
            </a:r>
            <a:r>
              <a:rPr lang="en-US" altLang="zh-TW" dirty="0"/>
              <a:t>BFS </a:t>
            </a:r>
            <a:r>
              <a:rPr lang="zh-TW" altLang="en-US" dirty="0"/>
              <a:t>了</a:t>
            </a:r>
            <a:r>
              <a:rPr lang="en-US" altLang="zh-TW" dirty="0"/>
              <a:t>!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7054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就能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BFS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了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複雜度肯定會爆炸</a:t>
            </a:r>
            <a:r>
              <a:rPr lang="en-US" altLang="zh-TW" dirty="0"/>
              <a:t>!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F65897-6971-4DB1-B97B-6BA005A1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92" y="3733370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00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2353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5478937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792689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想像自己是圖中的某點 </a:t>
            </a:r>
            <a:r>
              <a:rPr lang="en-US" altLang="zh-TW" dirty="0"/>
              <a:t>v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D6AD230-B566-4C09-9DB3-2844B4108781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179741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身旁有一些鄰點 </a:t>
            </a:r>
            <a:r>
              <a:rPr lang="en-US" altLang="zh-TW" dirty="0"/>
              <a:t>u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B348685-485B-4EB4-A007-9A5332E60F54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481585-64B5-49BC-A5CA-10AD1E4D06B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E8FF3E3-21AF-41E9-B1E8-DB9B559A01B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AAB1F0B-E45F-4946-A363-F6F894BBA22B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345A53E-9401-4F5C-ADA3-5FFFE66F7CC6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1443F64-0875-476C-9A35-1BA746A894AA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E20ED9F-473A-4590-93B5-DD050DCC0C7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02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/>
              <a:t>u </a:t>
            </a:r>
            <a:r>
              <a:rPr lang="zh-TW" altLang="en-US" dirty="0"/>
              <a:t>知道源點到他們那裡的</a:t>
            </a:r>
            <a:r>
              <a:rPr lang="zh-TW" altLang="en-US" b="1" dirty="0"/>
              <a:t>最小成本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4DCD4E8-3F0E-4EC6-94A0-F6141048EA25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E1147AF-0EAD-4119-8711-79E04C022D63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E022C8-672E-4A53-BE1B-9684B9B5C395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28E3C1-2FBC-46EC-9892-0554EA1FBC2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B54A88-E573-4831-A36C-185953AF58D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8D65C24-B1C3-4644-A29C-313406BC5455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57E416-4990-4449-8D12-BD817D876AEF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56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知道 </a:t>
            </a:r>
            <a:r>
              <a:rPr lang="en-US" altLang="zh-TW" dirty="0"/>
              <a:t>u </a:t>
            </a:r>
            <a:r>
              <a:rPr lang="zh-TW" altLang="en-US" dirty="0"/>
              <a:t>到自己那裡的成本 </a:t>
            </a:r>
            <a:r>
              <a:rPr lang="en-US" altLang="zh-TW" dirty="0"/>
              <a:t>(</a:t>
            </a:r>
            <a:r>
              <a:rPr lang="zh-TW" altLang="en-US" b="1" dirty="0"/>
              <a:t>邊權重</a:t>
            </a:r>
            <a:r>
              <a:rPr lang="en-US" altLang="zh-TW" dirty="0"/>
              <a:t>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069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906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2280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34921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7967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524578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8D5186"/>
          </a:solidFill>
          <a:ln w="76200">
            <a:solidFill>
              <a:srgbClr val="8D5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08197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86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21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// w := weight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5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DFC714-77D6-4849-AF0B-1C16B386E529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6944476" y="3879019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6457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008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9882501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Dijkstra's algorithm</a:t>
            </a:r>
            <a:endParaRPr lang="en-US" alt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8180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邊集合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ja-JP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62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 </a:t>
            </a:r>
            <a:r>
              <a:rPr lang="en-US" altLang="zh-TW" dirty="0"/>
              <a:t>(</a:t>
            </a:r>
            <a:r>
              <a:rPr lang="zh-TW" altLang="en-US" b="1" dirty="0"/>
              <a:t>初始化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//初始為無限大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968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52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36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270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772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6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Arial Unicode MS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Arial Unicode MS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Arial Unicode MS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Arial Unicode MS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Arial Unicode MS"/>
                <a:ea typeface="Menlo"/>
              </a:rPr>
              <a:t> </a:t>
            </a:r>
            <a:r>
              <a:rPr lang="en-US" altLang="ja-JP" dirty="0">
                <a:solidFill>
                  <a:srgbClr val="333333"/>
                </a:solidFill>
                <a:latin typeface="Arial Unicode MS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Arial Unicode MS"/>
                <a:ea typeface="Menlo"/>
              </a:rPr>
              <a:t>;</a:t>
            </a:r>
            <a:r>
              <a:rPr lang="ja-JP" altLang="ja-JP" dirty="0"/>
              <a:t> </a:t>
            </a:r>
            <a:endParaRPr lang="en-US" altLang="ja-JP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A17E34-D467-48EA-B15C-81CB4B69518C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6838593" y="4134643"/>
            <a:ext cx="1440409" cy="83403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379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961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873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233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36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83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534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1D56795-E2ED-4973-956A-4193F357D30E}"/>
              </a:ext>
            </a:extLst>
          </p:cNvPr>
          <p:cNvSpPr/>
          <p:nvPr/>
        </p:nvSpPr>
        <p:spPr>
          <a:xfrm rot="2368982">
            <a:off x="5572632" y="416807"/>
            <a:ext cx="1518512" cy="3926289"/>
          </a:xfrm>
          <a:prstGeom prst="ellipse">
            <a:avLst/>
          </a:prstGeom>
          <a:noFill/>
          <a:ln w="76200">
            <a:solidFill>
              <a:srgbClr val="67E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866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764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939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b="1" dirty="0">
                <a:solidFill>
                  <a:schemeClr val="accent1"/>
                </a:solidFill>
              </a:rPr>
              <a:t>無環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584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185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319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436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940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67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0907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這個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A5ED793-DBEE-4B5E-A65D-BE5B02D40BD8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pic>
        <p:nvPicPr>
          <p:cNvPr id="38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909356BA-E73E-4B65-B911-34D261CE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415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750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9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836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12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48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719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4592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857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813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7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A418D245-E246-46BF-AD31-62CE01A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1946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這些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拜訪完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的節點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在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未來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有可能再被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嗎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若答案為</a:t>
            </a:r>
            <a:r>
              <a:rPr lang="zh-TW" altLang="en-US" b="1" dirty="0"/>
              <a:t>否定</a:t>
            </a:r>
            <a:r>
              <a:rPr lang="zh-TW" altLang="en-US" dirty="0"/>
              <a:t>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似乎</a:t>
            </a:r>
            <a:r>
              <a:rPr lang="zh-TW" altLang="en-US" dirty="0"/>
              <a:t>叫做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1" dirty="0"/>
              <a:t>無後效性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84815612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608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6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574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082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74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86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321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10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085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639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904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42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8617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若 </a:t>
            </a:r>
            <a:r>
              <a:rPr lang="en-US" altLang="zh-TW" dirty="0"/>
              <a:t>u</a:t>
            </a:r>
            <a:r>
              <a:rPr lang="zh-TW" altLang="en-US" dirty="0"/>
              <a:t> 去 </a:t>
            </a:r>
            <a:r>
              <a:rPr lang="en-US" altLang="zh-TW" dirty="0"/>
              <a:t>relax </a:t>
            </a:r>
            <a:r>
              <a:rPr lang="zh-TW" altLang="en-US" dirty="0"/>
              <a:t>了 </a:t>
            </a:r>
            <a:r>
              <a:rPr lang="en-US" altLang="zh-TW" dirty="0"/>
              <a:t>v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2226446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則未來不管如何，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v </a:t>
            </a:r>
            <a:r>
              <a:rPr lang="zh-TW" altLang="en-US" dirty="0"/>
              <a:t>不可能更新 </a:t>
            </a:r>
            <a:r>
              <a:rPr lang="en-US" altLang="zh-TW" dirty="0"/>
              <a:t>u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543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/>
              <a:t>因為 </a:t>
            </a:r>
            <a:r>
              <a:rPr lang="en-US" altLang="zh-TW" dirty="0"/>
              <a:t>u </a:t>
            </a:r>
            <a:r>
              <a:rPr lang="zh-TW" altLang="en-US" dirty="0"/>
              <a:t>先來的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55F61B-536E-4C12-B30A-7A46DE53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72" y="5523449"/>
            <a:ext cx="2379927" cy="1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193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因為 </a:t>
            </a:r>
            <a:r>
              <a:rPr lang="en-US" altLang="zh-TW" dirty="0"/>
              <a:t>u </a:t>
            </a:r>
            <a:r>
              <a:rPr lang="zh-TW" altLang="en-US" b="1" dirty="0"/>
              <a:t>先來的</a:t>
            </a:r>
            <a:r>
              <a:rPr lang="zh-TW" altLang="en-US" dirty="0"/>
              <a:t>，在 </a:t>
            </a:r>
            <a:r>
              <a:rPr lang="en-US" altLang="zh-TW" dirty="0"/>
              <a:t>u </a:t>
            </a:r>
            <a:r>
              <a:rPr lang="zh-TW" altLang="en-US" dirty="0"/>
              <a:t>之後挑的</a:t>
            </a:r>
            <a:r>
              <a:rPr lang="zh-TW" altLang="en-US" b="1" dirty="0"/>
              <a:t>任何點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其值都比 </a:t>
            </a:r>
            <a:r>
              <a:rPr lang="en-US" altLang="zh-TW" dirty="0"/>
              <a:t>u </a:t>
            </a:r>
            <a:r>
              <a:rPr lang="zh-TW" altLang="en-US" dirty="0"/>
              <a:t>大，並且</a:t>
            </a:r>
            <a:r>
              <a:rPr lang="zh-TW" altLang="en-US" b="1" dirty="0"/>
              <a:t>邊權重恆正</a:t>
            </a:r>
            <a:r>
              <a:rPr lang="zh-TW" altLang="en-US" dirty="0"/>
              <a:t> </a:t>
            </a:r>
            <a:r>
              <a:rPr lang="en-US" altLang="zh-TW" dirty="0"/>
              <a:t>!</a:t>
            </a:r>
          </a:p>
          <a:p>
            <a:pPr marL="0" indent="0">
              <a:buNone/>
            </a:pPr>
            <a:r>
              <a:rPr lang="zh-TW" altLang="en-US" dirty="0"/>
              <a:t>怎麼</a:t>
            </a:r>
            <a:r>
              <a:rPr lang="zh-TW" altLang="en-US" b="1" dirty="0"/>
              <a:t>加</a:t>
            </a:r>
            <a:r>
              <a:rPr lang="zh-TW" altLang="en-US" dirty="0"/>
              <a:t>都比 </a:t>
            </a:r>
            <a:r>
              <a:rPr lang="en-US" altLang="zh-TW" dirty="0"/>
              <a:t>u </a:t>
            </a:r>
            <a:r>
              <a:rPr lang="zh-TW" altLang="en-US" dirty="0"/>
              <a:t>大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79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04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91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7975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0866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8892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7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4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zh-TW" altLang="en-US" dirty="0"/>
              <a:t> 到 </a:t>
            </a:r>
            <a:r>
              <a:rPr lang="en-US" altLang="zh-TW" dirty="0"/>
              <a:t>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685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8A363-6B98-48A7-992E-38968988A8E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5421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381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POJ 3255 Roadblocks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403474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04847079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99643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 .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sz="7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725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初始無限大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937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size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0675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拜訪的所有節點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0775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772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9175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4193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4131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3158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295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9065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463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7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從</a:t>
            </a:r>
            <a:r>
              <a:rPr lang="zh-TW" altLang="en-US" b="1" dirty="0"/>
              <a:t>根</a:t>
            </a:r>
            <a:r>
              <a:rPr lang="zh-TW" altLang="en-US" dirty="0"/>
              <a:t>到該節點所</a:t>
            </a:r>
            <a:r>
              <a:rPr lang="zh-TW" altLang="en-US" b="1" dirty="0"/>
              <a:t>經過的邊數</a:t>
            </a:r>
          </a:p>
        </p:txBody>
      </p:sp>
    </p:spTree>
    <p:extLst>
      <p:ext uri="{BB962C8B-B14F-4D97-AF65-F5344CB8AC3E}">
        <p14:creationId xmlns:p14="http://schemas.microsoft.com/office/powerpoint/2010/main" val="2248038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5752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669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0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29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4972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61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71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51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7282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深度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(depth)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從根到該節點所經過的邊數</a:t>
            </a:r>
          </a:p>
          <a:p>
            <a:endParaRPr lang="en-US" altLang="zh-TW" dirty="0"/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</a:t>
            </a:r>
            <a:r>
              <a:rPr lang="zh-TW" altLang="en-US" b="1" dirty="0"/>
              <a:t>不相交</a:t>
            </a:r>
            <a:r>
              <a:rPr lang="zh-TW" altLang="en-US" dirty="0"/>
              <a:t>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</a:t>
            </a:r>
            <a:r>
              <a:rPr lang="zh-TW" altLang="en-US" b="1" dirty="0"/>
              <a:t>只有一個</a:t>
            </a:r>
            <a:r>
              <a:rPr lang="zh-TW" altLang="en-US" dirty="0"/>
              <a:t>父節點</a:t>
            </a:r>
          </a:p>
        </p:txBody>
      </p:sp>
    </p:spTree>
    <p:extLst>
      <p:ext uri="{BB962C8B-B14F-4D97-AF65-F5344CB8AC3E}">
        <p14:creationId xmlns:p14="http://schemas.microsoft.com/office/powerpoint/2010/main" val="22069393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2859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665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5409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4352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271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86DDD6-FA62-44BF-A123-265B19FA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0" y="3611614"/>
            <a:ext cx="2090583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064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88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611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1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7690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40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DAD661-EC27-47D1-AC75-3B23E701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0" y="4468113"/>
            <a:ext cx="3111765" cy="15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735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957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623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5601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794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376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BED37C-CAEA-4C36-BCF6-03566C32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0" y="4063247"/>
            <a:ext cx="2302748" cy="20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962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1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2098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8861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379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66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3045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9742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62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92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9438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2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811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1603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5371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0312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002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812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0853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950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54AF87-F59C-4121-8F8F-52CD493D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2628"/>
            <a:ext cx="2255881" cy="12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478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結束了。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67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可是</a:t>
            </a: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要</a:t>
            </a:r>
            <a:r>
              <a:rPr kumimoji="1" lang="zh-TW" altLang="en-US" b="1" dirty="0"/>
              <a:t>怎麼判斷</a:t>
            </a:r>
            <a:r>
              <a:rPr kumimoji="1" lang="zh-TW" altLang="en-US" dirty="0"/>
              <a:t>，每個點都得到</a:t>
            </a:r>
            <a:r>
              <a:rPr kumimoji="1" lang="zh-TW" altLang="en-US" b="1" dirty="0"/>
              <a:t>最短路</a:t>
            </a:r>
            <a:r>
              <a:rPr kumimoji="1" lang="zh-TW" altLang="en-US" dirty="0"/>
              <a:t>了</a:t>
            </a:r>
            <a:r>
              <a:rPr kumimoji="1" lang="en-US" altLang="zh-TW" dirty="0"/>
              <a:t>?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F5F3AB87-B8E2-47D5-811F-F002D873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02482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</a:t>
            </a:r>
            <a:r>
              <a:rPr lang="ja-JP" altLang="en-US" dirty="0"/>
              <a:t>就是</a:t>
            </a:r>
            <a:r>
              <a:rPr lang="zh-TW" altLang="en-US" dirty="0"/>
              <a:t>一條直直的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60B26C-AF75-4984-9E2A-05DDCC72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3864" cy="4099151"/>
          </a:xfrm>
        </p:spPr>
      </p:pic>
    </p:spTree>
    <p:extLst>
      <p:ext uri="{BB962C8B-B14F-4D97-AF65-F5344CB8AC3E}">
        <p14:creationId xmlns:p14="http://schemas.microsoft.com/office/powerpoint/2010/main" val="352091508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909B55-CC77-488D-A686-C1556D3C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至多要做 </a:t>
            </a:r>
            <a:r>
              <a:rPr lang="en-US" altLang="zh-TW" dirty="0"/>
              <a:t>|V| - 1</a:t>
            </a:r>
            <a:r>
              <a:rPr lang="zh-TW" altLang="en-US" dirty="0"/>
              <a:t> 次的全部邊 </a:t>
            </a:r>
            <a:r>
              <a:rPr lang="en-US" altLang="zh-TW" dirty="0" err="1"/>
              <a:t>relaxtion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剛剛的例子只做了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遍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自行證明吧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8789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81542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br>
              <a:rPr kumimoji="1" lang="en-US" altLang="zh-TW" dirty="0"/>
            </a:br>
            <a:r>
              <a:rPr kumimoji="1" lang="zh-TW" altLang="en-US" dirty="0"/>
              <a:t>就表示有</a:t>
            </a:r>
            <a:r>
              <a:rPr kumimoji="1" lang="zh-TW" altLang="en-US" b="1" dirty="0"/>
              <a:t>負權重邊</a:t>
            </a:r>
            <a:r>
              <a:rPr kumimoji="1" lang="zh-TW" altLang="en-US" dirty="0"/>
              <a:t>能使路徑成本一直降低。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916701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6231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u="sng" dirty="0" err="1">
                <a:hlinkClick r:id="rId2"/>
              </a:rPr>
              <a:t>UVa</a:t>
            </a:r>
            <a:r>
              <a:rPr lang="en-US" altLang="ja-JP" u="sng" dirty="0">
                <a:hlinkClick r:id="rId2"/>
              </a:rPr>
              <a:t> OJ 558 Wormholes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011926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65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A* search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23845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476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透過轉移方程找可走鄰點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620926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走下去，會更好嗎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3402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下一步到底該往哪走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走下去，會更好嗎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b="1" dirty="0"/>
              <a:t>好或不好</a:t>
            </a:r>
            <a:r>
              <a:rPr kumimoji="1" lang="zh-TW" altLang="en-US" dirty="0"/>
              <a:t>，就是由評估函數決定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/>
              <a:t>得自行設計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918788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</a:t>
            </a:r>
            <a:r>
              <a:rPr kumimoji="1" lang="zh-TW" altLang="en-US" b="1" dirty="0"/>
              <a:t>起</a:t>
            </a:r>
            <a:r>
              <a:rPr kumimoji="1" lang="zh-TW" altLang="en-US" dirty="0"/>
              <a:t>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r>
              <a:rPr kumimoji="1" lang="en-US" altLang="ja-JP" dirty="0"/>
              <a:t>h(n)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點到</a:t>
            </a:r>
            <a:r>
              <a:rPr kumimoji="1" lang="zh-TW" altLang="en-US" b="1" dirty="0"/>
              <a:t>終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f(n) = g(n) + h(n): </a:t>
            </a:r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50229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當求帶權重圖的單源最短路徑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從起點到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的最小成本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ja-JP" dirty="0"/>
              <a:t>h(n) = 0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演算法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073988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當求二維平面圖的單點到單點最短路徑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</a:t>
            </a:r>
            <a:r>
              <a:rPr kumimoji="1" lang="en-US" altLang="zh-TW" dirty="0"/>
              <a:t>0</a:t>
            </a:r>
          </a:p>
          <a:p>
            <a:pPr marL="0" indent="0">
              <a:buNone/>
            </a:pPr>
            <a:r>
              <a:rPr kumimoji="1" lang="en-US" altLang="ja-JP" dirty="0"/>
              <a:t>h(n) = n </a:t>
            </a:r>
            <a:r>
              <a:rPr kumimoji="1" lang="zh-TW" altLang="en-US" dirty="0"/>
              <a:t>點到終點的歐幾里得距離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Best-first search </a:t>
            </a:r>
            <a:r>
              <a:rPr kumimoji="1" lang="zh-TW" altLang="en-US" dirty="0"/>
              <a:t>演算法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不是 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Breadth-first search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247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465821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All-Pairs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9936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</a:t>
            </a:r>
            <a:r>
              <a:rPr lang="zh-TW" altLang="en-US" b="1" dirty="0"/>
              <a:t>任意點</a:t>
            </a:r>
            <a:r>
              <a:rPr lang="zh-TW" altLang="en-US" dirty="0"/>
              <a:t>到</a:t>
            </a:r>
            <a:r>
              <a:rPr lang="zh-TW" altLang="en-US" b="1" dirty="0"/>
              <a:t>任意點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63278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72986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715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 </a:t>
            </a:r>
          </a:p>
          <a:p>
            <a:endParaRPr lang="en-US" altLang="zh-TW" dirty="0"/>
          </a:p>
          <a:p>
            <a:r>
              <a:rPr lang="zh-TW" altLang="en-US" dirty="0"/>
              <a:t>當然可以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66503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67438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Johnson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's Algorithm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376018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6262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</a:t>
            </a:r>
            <a:r>
              <a:rPr kumimoji="1" lang="zh-TW" altLang="en-US" dirty="0"/>
              <a:t> 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G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sz="29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]);</a:t>
            </a:r>
            <a:r>
              <a:rPr lang="ja-JP" altLang="ja-JP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90600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80273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若有經過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若無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1554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若有經過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若無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zh-TW" sz="29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sz="2900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0425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D12F1-AE19-4917-B939-779A13CA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邊界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br>
                  <a:rPr lang="en-US" altLang="ja-JP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ja-JP" altLang="ja-JP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若</m:t>
                              </m:r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ja-JP" altLang="en-US"/>
                                      <m:t>∞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</m:t>
                                    </m:r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若無</m:t>
                                    </m:r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 smtClean="0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19348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Floyd-</a:t>
            </a:r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Warshall's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82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Minimum spanning tree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218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9922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結合了 </a:t>
            </a:r>
            <a:r>
              <a:rPr kumimoji="1" lang="en-US" altLang="zh-TW" dirty="0"/>
              <a:t>Bellman-ford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的演算法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其複雜度為兩個演算法複雜度相加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78650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自行研究吧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479012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</a:t>
            </a:r>
            <a:r>
              <a:rPr lang="zh-TW" altLang="en-US" b="1" dirty="0"/>
              <a:t>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E </a:t>
            </a:r>
            <a:r>
              <a:rPr lang="zh-TW" altLang="en-US" dirty="0"/>
              <a:t>子集</a:t>
            </a:r>
            <a:r>
              <a:rPr lang="zh-TW" altLang="en-US" b="1" dirty="0"/>
              <a:t>連接所有的點 </a:t>
            </a:r>
            <a:r>
              <a:rPr lang="en-US" altLang="zh-TW" dirty="0"/>
              <a:t>(</a:t>
            </a:r>
            <a:r>
              <a:rPr lang="zh-TW" altLang="en-US" dirty="0"/>
              <a:t>屬於 </a:t>
            </a:r>
            <a:r>
              <a:rPr lang="en-US" altLang="zh-TW" dirty="0"/>
              <a:t>V)</a:t>
            </a:r>
            <a:r>
              <a:rPr lang="zh-TW" altLang="en-US" dirty="0"/>
              <a:t> 所得到的</a:t>
            </a:r>
            <a:r>
              <a:rPr lang="zh-TW" altLang="en-US" b="1" dirty="0"/>
              <a:t>樹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94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4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4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1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3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9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4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(Graph)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，是一個由邊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集合與點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集合所組成的資料結構。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G = (E, V)</a:t>
            </a:r>
            <a:r>
              <a:rPr lang="zh-TW" altLang="en-US" dirty="0"/>
              <a:t> 為圖</a:t>
            </a:r>
            <a:endParaRPr lang="en-US" altLang="zh-TW" dirty="0"/>
          </a:p>
          <a:p>
            <a:r>
              <a:rPr lang="en-US" altLang="zh-TW" dirty="0"/>
              <a:t>E</a:t>
            </a:r>
            <a:r>
              <a:rPr lang="zh-TW" altLang="en-US" dirty="0"/>
              <a:t> 為邊集合</a:t>
            </a:r>
            <a:endParaRPr lang="en-US" altLang="zh-TW" dirty="0"/>
          </a:p>
          <a:p>
            <a:r>
              <a:rPr lang="en-US" altLang="zh-TW" dirty="0"/>
              <a:t>V</a:t>
            </a:r>
            <a:r>
              <a:rPr lang="zh-TW" altLang="en-US" dirty="0"/>
              <a:t> 為點集合</a:t>
            </a:r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5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0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在所有生成樹中，找到</a:t>
            </a:r>
            <a:r>
              <a:rPr lang="zh-TW" altLang="en-US" b="1" dirty="0"/>
              <a:t>邊權重總和最小</a:t>
            </a:r>
            <a:r>
              <a:rPr lang="zh-TW" altLang="en-US" dirty="0"/>
              <a:t>的生成樹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3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20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5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若圖只有點無任何邊，那每點都是彼此獨立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連通塊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4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無環連通圖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8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樹是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57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獨立的</a:t>
            </a:r>
            <a:r>
              <a:rPr lang="zh-TW" altLang="en-US" b="1" dirty="0"/>
              <a:t>連通塊</a:t>
            </a:r>
            <a:r>
              <a:rPr lang="zh-TW" altLang="en-US" dirty="0"/>
              <a:t>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7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在產生生成樹以前，所有點都為獨立的連通塊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若兩個獨立的連通塊相連，整個圖就少一連通塊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99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7FAA03F4-3AC3-4181-8952-BBAF4AA25D4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0583A4D-9CD6-4977-91E8-B95A02F88A32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6FE8C3E-C656-4940-BEDF-C130AC46058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8509682-E23F-4A6E-AFDF-D7B4F5AEA3D9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166FB1-C80B-4E12-885B-66B1CB4D8824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02007FC-881E-45F5-9A7A-5418A6D34A05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7BEE284-D996-4D4B-B5CD-10494A7C3EC3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8628CA-2FB7-4932-B542-A313EEB2C3F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37E0936-05D6-4ACD-9884-7C45BAA0011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4DCA1-BCEF-43DC-B8FA-BCBB8640E681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8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2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如何產生生成樹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在連通塊 </a:t>
            </a:r>
            <a:r>
              <a:rPr lang="en-US" altLang="zh-TW" dirty="0"/>
              <a:t>A </a:t>
            </a:r>
            <a:r>
              <a:rPr lang="zh-TW" altLang="en-US" dirty="0"/>
              <a:t>與連通塊 </a:t>
            </a:r>
            <a:r>
              <a:rPr lang="en-US" altLang="zh-TW" dirty="0"/>
              <a:t>B </a:t>
            </a:r>
            <a:r>
              <a:rPr lang="zh-TW" altLang="en-US" dirty="0"/>
              <a:t>相連時確保不會產生環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最終就能得到一棵生成樹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528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48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32A51D8-09D2-40A2-9963-2E9C64772E92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1B5C251-8613-466A-8D44-B6025B9DAE9E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DCE1D7B-0D70-4628-B9CB-96094BD05A3A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C2B7DD5-9481-46BB-9A4E-EEBEBF789D0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2C4AB3F-12A1-43B7-A048-DDAF98B83F69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1F2EA3-163E-449E-8F4C-18708594955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BDB1455-EC7E-44F3-8766-9EEFD788D51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F8531F1-464C-4082-B953-BED3522A8A76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FA7B55-A82D-401B-A073-39FABBF7416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9E1D98-60F5-41CD-980C-B77A1B9E7EE8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4B518FB7-6E8E-403B-B35A-4CB5252D9587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80483A9-7EBC-449D-8066-C0082D935A82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E2CE2D6-A3CB-4F6E-8D45-18E98E84A8A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548B1-E1E4-43D9-8C97-55B3A858F21A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E9BF5E6-CCD6-4C6E-83FA-85E0D7D12C24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772E9C4-9D9C-4885-BDA6-6E83C6378E2C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303D035-A24F-4CF4-8E5B-0A2683D4B89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9CC2BBC-D037-4D49-A0AB-E22A39A4F84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CE6986A-ACA4-46C2-9FEF-CCE4272216B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F71B68-87C9-4223-B3FB-10E8B073473E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9D02FD7-A53B-4B45-887D-768A509B61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561FF2A-4CEF-4B2C-9C47-34E78D827FC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3CE7E7-CC99-4E15-AE00-00B3DBC8F05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6A3E3C-E6D6-4CB3-AAE8-92C914BB9D4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B036F5-9E5D-4B65-A14A-7A7A3E542A73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DE194DF-7B93-4EE5-A849-3B55FD750696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F52C94-7D84-41F2-A1BF-A19686D875D4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084EB2C-30EA-4942-8CDF-4CF1430D9DE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90E160C-9946-43F2-94B9-E59983CBB37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38506E-7F67-411A-9F0F-63E321A15AD0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7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937B01D-C59C-4797-8900-02193EAABEA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FEF44EC-2B4C-4183-BFE0-A0F1D6F47A99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425DB3F-EEAA-478E-9699-600ADC2BD3A7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38DB8A-78EB-4ADE-8830-C9E5E349013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F55A26B-5C93-4964-BDAE-A0BB6CF60B33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A2E4DAC-358D-4774-BFBF-DD240C7102A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F55335-C142-4262-9CDA-A24D9907904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5BB62A8-F48A-439B-B457-29DE74462311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687D5E-65A0-49BC-8D52-524015D688C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52CACA-E77B-4CA1-B99E-FA31AC7E17F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1B839DF-3421-4F9F-94D1-26D82E1EC727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FA69FAE-631B-49AF-88DC-5C0AECA1AA2A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1BC406-093F-46E3-A459-1DF35F9DFDB8}"/>
              </a:ext>
            </a:extLst>
          </p:cNvPr>
          <p:cNvCxnSpPr>
            <a:cxnSpLocks/>
            <a:stCxn id="5" idx="6"/>
            <a:endCxn id="13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F886242-366C-4260-8F2D-0708523556D5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2C9B68-1E18-4540-A0D9-B1841DDE3659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37B2DE5-7237-419C-ADAA-F5E4B22A4006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72A55C7-E3C8-4AA8-BB72-58C7067FD4F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5AE0CB-EA60-485C-9E6F-CD88AEF61162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6E177D00-3E89-4BAA-A38F-9D01BD7FC9E1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BBE0391-7A69-45C6-9B73-E63B46710CFF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C0C9383-48B0-4B09-BA9B-9275D49616C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53584FD-97ED-49EA-BB07-160ADE27E25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FB531F-F943-4DC1-9643-EEC80250D2C2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6099445-345D-4FD6-9421-2E0861F38647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2701AD6-3475-405B-8107-241A74B6BCC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7560A1B-B41C-44AB-91BB-250F7AC0438F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8F0BDDD-C5D8-4BFB-9434-7E18AA26DA1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F16DCBD-EDD8-482A-9B69-5BBF231277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BEFDE2-FAAD-4315-8D26-358B1603E566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86E3A5-BF0E-4127-8012-B76AB062052D}"/>
              </a:ext>
            </a:extLst>
          </p:cNvPr>
          <p:cNvCxnSpPr>
            <a:cxnSpLocks/>
            <a:stCxn id="4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107B499-1FEC-4B31-854B-0CA5B4302A5D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3680B42-8AA5-43B3-BF93-EC769D0366DE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5E0A19A-500E-4986-9AD4-7E690CE60EC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25EA63D-44D7-4C6E-BC60-4BAEB3BEAD9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DA50BE-48C2-457C-A47B-5E43E718BF85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8E939DB-F237-4B07-93B6-9CE3716D0577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C65018-3D8D-4CBF-90F9-F19601FB829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6DC4AC-2583-4CCC-8312-ED98723C5B2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  <a:endParaRPr lang="en-US" altLang="zh-TW" dirty="0"/>
          </a:p>
          <a:p>
            <a:pPr lvl="1"/>
            <a:r>
              <a:rPr lang="zh-TW" altLang="en-US" dirty="0"/>
              <a:t>通常用 </a:t>
            </a:r>
            <a:r>
              <a:rPr lang="en-US" altLang="zh-TW" dirty="0"/>
              <a:t>u </a:t>
            </a:r>
            <a:r>
              <a:rPr lang="zh-TW" altLang="en-US" dirty="0"/>
              <a:t>表示邊的起端，</a:t>
            </a:r>
            <a:r>
              <a:rPr lang="en-US" altLang="zh-TW" dirty="0"/>
              <a:t>v </a:t>
            </a:r>
            <a:r>
              <a:rPr lang="zh-TW" altLang="en-US" dirty="0"/>
              <a:t>表示邊的終端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84E82E2-E8DA-4064-BAC6-6E7879A1CEDA}"/>
              </a:ext>
            </a:extLst>
          </p:cNvPr>
          <p:cNvSpPr/>
          <p:nvPr/>
        </p:nvSpPr>
        <p:spPr>
          <a:xfrm>
            <a:off x="6914697" y="6810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460857-0F70-4ECB-89F9-C07E7552B08D}"/>
              </a:ext>
            </a:extLst>
          </p:cNvPr>
          <p:cNvSpPr/>
          <p:nvPr/>
        </p:nvSpPr>
        <p:spPr>
          <a:xfrm>
            <a:off x="10514830" y="4689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DD9971-79D7-47B0-943E-4BF02F1E602F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7637711" y="830486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67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0237D0B5-7C75-4BFA-B2C7-AF9D21A0DD1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014451E-ACDE-4A1A-AB64-6EF28696B376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2E5BE7E-8F40-41BF-887D-A558568BC06E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D5F3BD2-EE48-4234-A89B-2247019F017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29697F-F6D9-4C63-B734-3A28387BC2F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626377A-E929-42E7-AEE0-C988FBB47410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9B282E3-B03B-4CDF-BEAB-81E1A13E91F9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9099DF-7774-43B4-B0A7-5593D12CDE0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EA2701F-6E94-42CD-8A1D-E20B0A6E42CE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50A2F2A-6083-48A1-A5AC-7EAE0972AC3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BD9ABD1-4B40-4683-9AF9-D094C8186E1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C38326-1546-4F41-8166-D3216F3A3ECF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09F3DB-4ADE-4568-AEB8-9845A7E7BF5A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A78A858F-957D-4303-BF0E-A69379B400FC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136E447-A746-4E7A-9A63-454F19E0DAFD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E2DB95B-51B0-4D5A-9672-C8AF769753B5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2FD8F72-8F48-46C8-A915-0E5D4F85183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8C55091-5773-4962-BC0F-E6860EEC8CC5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1A9FC45-D376-4B7C-8F35-9760A646F82F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05993A9-D3E7-44BC-87F7-F4FA9E1EBB05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317833B-4A50-4A7D-A854-E0387E7AA3BA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765B21-47B6-4774-B9F2-5AE24C9A69A4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0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E4D7C424-68AD-40CB-BAED-4855CAB7463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A19ECA2-5F63-4EE6-B153-597239D0C16D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3EAA8B-CF60-4D8D-83CC-DC0AC6555BDD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8610124E-E692-4137-AC3E-B0D315F9612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481EFE-656E-48DC-9CC7-CC1D0F2A1F7D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44C6E73-F642-4F55-848D-7255CF1197A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1BBEA60-17FC-43E2-922E-1FEA7327504C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72980E-BCDF-4854-8044-1C94F46CD4F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3C4302-4C61-4D22-B526-239B792E73B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CA97F84-C388-48F1-87B3-F07274BE32B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1CA7D5F-92B5-47BC-BEBE-5A8F5494EB8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9146718-B2DA-41C0-B7FD-D350A79EB32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143096B-DEFB-4398-A6B4-610C1CD6F14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0EE533-5B5D-4CC5-A80B-B761C51A3DF1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BB6D51A-1320-4979-874C-DA0D90E9E12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9A923-E9C8-4963-BB4A-F38A059EE04B}"/>
              </a:ext>
            </a:extLst>
          </p:cNvPr>
          <p:cNvCxnSpPr>
            <a:cxnSpLocks/>
            <a:stCxn id="6" idx="6"/>
            <a:endCxn id="16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E401DB2-2DC3-4F1B-AA44-29601ABA23BF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9B4389-0DF8-4390-9440-A460173E24EF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2CAFD6-B35D-4EBA-B4B5-F6A6ECCCD6F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15B527E-CFDC-44D6-B5C9-A1CCF2A06D85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C6B6007-0080-4BBF-9C83-C80D303EFFEA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4E754E9-967A-4363-966C-4B9A66E1072E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072B1FD-2EFE-40E5-B15E-CE8BCDC6BFC8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1DAA4D-9BAB-4DD2-926E-50CC1C6C7D9B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48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28DF5BF-15FC-404A-A760-B2243E645D1B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E4EBEE9-1329-4D75-9A21-38A4DCE0D77A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337E662-FE91-457D-BDAE-06091367529F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09751EBB-791E-4974-9F76-F5277A80123B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DA640F9-8BF9-4D10-986C-8F2ACB220F1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CC06577-9342-4089-A70D-17A0B7AB2B05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A3BBD9-10B7-45A4-BF2D-218368045086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F089F6A-3625-485D-970B-79D71B653DF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247018-E4AF-4F5F-858C-F216B40A3E5A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B2D40D-69D9-4260-9EA9-6946CC8841B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B2E251-6197-48B8-9A9C-8537D61C275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0DDA412-2624-4F30-A551-68F509B50BB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EAAB67-3037-4ECF-BD24-749EEC8A256A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55DF69-FE7C-49CE-8166-B93EC1B819E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459C70-F95A-44A4-8841-84A8F03F842F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176191F9-C0A5-43F2-8D46-E0653AC267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D27B165-452B-456B-B71A-9608AA9E2F8C}"/>
              </a:ext>
            </a:extLst>
          </p:cNvPr>
          <p:cNvCxnSpPr>
            <a:cxnSpLocks/>
            <a:stCxn id="6" idx="6"/>
            <a:endCxn id="17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EB7FB6-1D8C-4A5A-9D76-5AEF7226895B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841BA69-8CE8-4CFF-A427-2373CD525B8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2D59725-DF56-46BE-9EDD-5086F8BA45C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5C09B2-C9E0-4EF3-9BE8-388E7A3A2667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CD3CB07-CA75-4A5D-BA24-5A90A2EDD1EA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1AC9747-A8A7-441B-9793-B0233339030E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51BD6C6-5360-42AE-B6D6-F8049CD263ED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372FCF4-1A13-45BA-A15F-D0B9167BD71E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4FD29D-D670-4464-8BF4-516B635CAE3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5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5407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2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19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00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97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19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10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094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所以過程中要確保挑的</a:t>
            </a:r>
            <a:r>
              <a:rPr lang="zh-TW" altLang="en-US" b="1" dirty="0"/>
              <a:t>連通塊互為獨立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2770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Kruskal </a:t>
            </a:r>
            <a:r>
              <a:rPr lang="zh-TW" altLang="en-US" dirty="0">
                <a:solidFill>
                  <a:prstClr val="black"/>
                </a:solidFill>
              </a:rPr>
              <a:t>演算法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TW" altLang="en-US" dirty="0"/>
              <a:t>直覺的，每次相連選一個</a:t>
            </a:r>
            <a:r>
              <a:rPr lang="zh-TW" altLang="en-US" b="1" dirty="0"/>
              <a:t>合法</a:t>
            </a:r>
            <a:r>
              <a:rPr lang="zh-TW" altLang="en-US" dirty="0"/>
              <a:t>且</a:t>
            </a:r>
            <a:r>
              <a:rPr lang="zh-TW" altLang="en-US" b="1" dirty="0"/>
              <a:t>權重最小</a:t>
            </a:r>
            <a:r>
              <a:rPr lang="zh-TW" altLang="en-US" dirty="0"/>
              <a:t>的邊</a:t>
            </a:r>
            <a:endParaRPr lang="en-US" altLang="zh-TW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zh-TW" altLang="en-US" dirty="0"/>
              <a:t>最終得到的生成樹，就是最小生成樹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50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38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權重排序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29938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524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954311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10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0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9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50478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597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93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lvl="1"/>
            <a:r>
              <a:rPr lang="en-US" altLang="zh-TW" dirty="0"/>
              <a:t>u </a:t>
            </a:r>
            <a:r>
              <a:rPr lang="en-US" altLang="zh-TW" dirty="0">
                <a:sym typeface="Wingdings" panose="05000000000000000000" pitchFamily="2" charset="2"/>
              </a:rPr>
              <a:t>&lt;-&gt; v</a:t>
            </a:r>
            <a:r>
              <a:rPr lang="zh-TW" altLang="en-US" dirty="0">
                <a:sym typeface="Wingdings" panose="05000000000000000000" pitchFamily="2" charset="2"/>
              </a:rPr>
              <a:t>，表示 </a:t>
            </a:r>
            <a:r>
              <a:rPr lang="en-US" altLang="zh-TW" dirty="0">
                <a:sym typeface="Wingdings" panose="05000000000000000000" pitchFamily="2" charset="2"/>
              </a:rPr>
              <a:t>v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u</a:t>
            </a:r>
            <a:r>
              <a:rPr lang="zh-TW" altLang="en-US" dirty="0">
                <a:sym typeface="Wingdings" panose="05000000000000000000" pitchFamily="2" charset="2"/>
              </a:rPr>
              <a:t>，</a:t>
            </a:r>
            <a:r>
              <a:rPr lang="en-US" altLang="zh-TW" dirty="0">
                <a:sym typeface="Wingdings" panose="05000000000000000000" pitchFamily="2" charset="2"/>
              </a:rPr>
              <a:t>u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7612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9256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52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09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30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7046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30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066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0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6620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0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328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37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822632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9521</TotalTime>
  <Words>7892</Words>
  <Application>Microsoft Office PowerPoint</Application>
  <PresentationFormat>寬螢幕</PresentationFormat>
  <Paragraphs>4706</Paragraphs>
  <Slides>403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403</vt:i4>
      </vt:variant>
    </vt:vector>
  </HeadingPairs>
  <TitlesOfParts>
    <vt:vector size="411" baseType="lpstr">
      <vt:lpstr>Arial Unicode MS</vt:lpstr>
      <vt:lpstr>微軟正黑體</vt:lpstr>
      <vt:lpstr>Monaco</vt:lpstr>
      <vt:lpstr>Arial</vt:lpstr>
      <vt:lpstr>Calibri</vt:lpstr>
      <vt:lpstr>Cambria Math</vt:lpstr>
      <vt:lpstr>Consolas</vt:lpstr>
      <vt:lpstr>Office 佈景主題</vt:lpstr>
      <vt:lpstr> Advanced  Competitive Programming</vt:lpstr>
      <vt:lpstr>Outline</vt:lpstr>
      <vt:lpstr>Outline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該怎麼表示一張圖呢</vt:lpstr>
      <vt:lpstr>Graph 鄰接矩陣</vt:lpstr>
      <vt:lpstr>Graph 鄰接矩陣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Outline</vt:lpstr>
      <vt:lpstr>Minimum spanning tree 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最小生成樹</vt:lpstr>
      <vt:lpstr>最小生成樹</vt:lpstr>
      <vt:lpstr>最小生成樹</vt:lpstr>
      <vt:lpstr>兩個重要前提</vt:lpstr>
      <vt:lpstr>無環連通圖</vt:lpstr>
      <vt:lpstr>兩個重要前提</vt:lpstr>
      <vt:lpstr>獨立的連通塊們</vt:lpstr>
      <vt:lpstr>最小生成樹</vt:lpstr>
      <vt:lpstr>最小生成樹</vt:lpstr>
      <vt:lpstr>Kruskal 演算法</vt:lpstr>
      <vt:lpstr>PowerPoint 簡報</vt:lpstr>
      <vt:lpstr>PowerPoint 簡報</vt:lpstr>
      <vt:lpstr>如何產生生成樹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怎樣不產生環</vt:lpstr>
      <vt:lpstr>A 連通塊</vt:lpstr>
      <vt:lpstr>B 連通塊</vt:lpstr>
      <vt:lpstr>相連</vt:lpstr>
      <vt:lpstr>相連</vt:lpstr>
      <vt:lpstr>產生環</vt:lpstr>
      <vt:lpstr>怎樣不產生環</vt:lpstr>
      <vt:lpstr>怎樣不產生環</vt:lpstr>
      <vt:lpstr>Kruskal 演算法</vt:lpstr>
      <vt:lpstr>Kruskal</vt:lpstr>
      <vt:lpstr>權重排序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遍歷完成</vt:lpstr>
      <vt:lpstr>最小生成樹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Questions?</vt:lpstr>
      <vt:lpstr>練習</vt:lpstr>
      <vt:lpstr>最小生成樹</vt:lpstr>
      <vt:lpstr>Prim 演算法</vt:lpstr>
      <vt:lpstr>兩個重要前提</vt:lpstr>
      <vt:lpstr>Prim 演算法</vt:lpstr>
      <vt:lpstr>Prim 演算法</vt:lpstr>
      <vt:lpstr>PowerPoint 簡報</vt:lpstr>
      <vt:lpstr>Prim 演算法</vt:lpstr>
      <vt:lpstr>PowerPoint 簡報</vt:lpstr>
      <vt:lpstr>PowerPoint 簡報</vt:lpstr>
      <vt:lpstr>Prim 演算法</vt:lpstr>
      <vt:lpstr>Prim 演算法</vt:lpstr>
      <vt:lpstr>PowerPoint 簡報</vt:lpstr>
      <vt:lpstr>MST</vt:lpstr>
      <vt:lpstr>Prim 演算法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Prim 實作</vt:lpstr>
      <vt:lpstr>Prim 實作</vt:lpstr>
      <vt:lpstr>Prim 實作</vt:lpstr>
      <vt:lpstr>Prim 實作</vt:lpstr>
      <vt:lpstr>Prim 實作</vt:lpstr>
      <vt:lpstr>Questions?</vt:lpstr>
      <vt:lpstr>Outline</vt:lpstr>
      <vt:lpstr>Single-Source Shortest Paths</vt:lpstr>
      <vt:lpstr>SSSP</vt:lpstr>
      <vt:lpstr>SSSP</vt:lpstr>
      <vt:lpstr>SSSP</vt:lpstr>
      <vt:lpstr>廣度優先搜尋</vt:lpstr>
      <vt:lpstr>BFS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S 到 T</vt:lpstr>
      <vt:lpstr>BFS 完</vt:lpstr>
      <vt:lpstr>BFS 完</vt:lpstr>
      <vt:lpstr>深度/成本: 3</vt:lpstr>
      <vt:lpstr>若邊權重 ≥ 1</vt:lpstr>
      <vt:lpstr>若邊權重 ≥ 1</vt:lpstr>
      <vt:lpstr>將權重切段</vt:lpstr>
      <vt:lpstr>將權重切段</vt:lpstr>
      <vt:lpstr>將權重切段</vt:lpstr>
      <vt:lpstr>將權重切段</vt:lpstr>
      <vt:lpstr>將權重切段</vt:lpstr>
      <vt:lpstr>Questions?</vt:lpstr>
      <vt:lpstr>單源最短路徑</vt:lpstr>
      <vt:lpstr>單源最短路徑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 實作</vt:lpstr>
      <vt:lpstr>Questions?</vt:lpstr>
      <vt:lpstr>單源最短路徑</vt:lpstr>
      <vt:lpstr>Dijkstra's algorithm</vt:lpstr>
      <vt:lpstr>Dijkstra 實作</vt:lpstr>
      <vt:lpstr>Dijkstra 實作 (初始化)</vt:lpstr>
      <vt:lpstr>Dijkstra 實作</vt:lpstr>
      <vt:lpstr>PowerPoint 簡報</vt:lpstr>
      <vt:lpstr>初始化</vt:lpstr>
      <vt:lpstr>拜訪中</vt:lpstr>
      <vt:lpstr>拜訪鄰點</vt:lpstr>
      <vt:lpstr>Relax?</vt:lpstr>
      <vt:lpstr>Relax!</vt:lpstr>
      <vt:lpstr>拜訪鄰點</vt:lpstr>
      <vt:lpstr>Relax?</vt:lpstr>
      <vt:lpstr>Relax!</vt:lpstr>
      <vt:lpstr>拜訪完</vt:lpstr>
      <vt:lpstr>Queue</vt:lpstr>
      <vt:lpstr>拜訪鄰點</vt:lpstr>
      <vt:lpstr>Relax?</vt:lpstr>
      <vt:lpstr>Relax!</vt:lpstr>
      <vt:lpstr>拜訪鄰點</vt:lpstr>
      <vt:lpstr>Relax?</vt:lpstr>
      <vt:lpstr>Relax!</vt:lpstr>
      <vt:lpstr>拜訪鄰點</vt:lpstr>
      <vt:lpstr>Relax?</vt:lpstr>
      <vt:lpstr>No</vt:lpstr>
      <vt:lpstr>拜訪完</vt:lpstr>
      <vt:lpstr>關於 relaxation</vt:lpstr>
      <vt:lpstr>拜訪完</vt:lpstr>
      <vt:lpstr>拜訪鄰點</vt:lpstr>
      <vt:lpstr>Relax?</vt:lpstr>
      <vt:lpstr>No</vt:lpstr>
      <vt:lpstr>拜訪鄰點</vt:lpstr>
      <vt:lpstr>Relax?</vt:lpstr>
      <vt:lpstr>Relax!</vt:lpstr>
      <vt:lpstr>拜訪完</vt:lpstr>
      <vt:lpstr>關於 relaxation</vt:lpstr>
      <vt:lpstr>關於 relaxation</vt:lpstr>
      <vt:lpstr>拜訪完</vt:lpstr>
      <vt:lpstr>拜訪鄰點</vt:lpstr>
      <vt:lpstr>拜訪鄰點</vt:lpstr>
      <vt:lpstr>拜訪鄰點</vt:lpstr>
      <vt:lpstr>Relax?</vt:lpstr>
      <vt:lpstr>Relax!</vt:lpstr>
      <vt:lpstr>拜訪完</vt:lpstr>
      <vt:lpstr>拜訪鄰點</vt:lpstr>
      <vt:lpstr>拜訪完</vt:lpstr>
      <vt:lpstr>拜訪鄰點</vt:lpstr>
      <vt:lpstr>Relax!</vt:lpstr>
      <vt:lpstr>拜訪完</vt:lpstr>
      <vt:lpstr>無後效性</vt:lpstr>
      <vt:lpstr>無後效性</vt:lpstr>
      <vt:lpstr>無後效性</vt:lpstr>
      <vt:lpstr>無後效性</vt:lpstr>
      <vt:lpstr>拜訪鄰點</vt:lpstr>
      <vt:lpstr>Relax?</vt:lpstr>
      <vt:lpstr>Relax!</vt:lpstr>
      <vt:lpstr>拜訪完</vt:lpstr>
      <vt:lpstr>拜訪鄰點</vt:lpstr>
      <vt:lpstr>拜訪完</vt:lpstr>
      <vt:lpstr>S 到 T?</vt:lpstr>
      <vt:lpstr>PowerPoint 簡報</vt:lpstr>
      <vt:lpstr>Questions?</vt:lpstr>
      <vt:lpstr>練習</vt:lpstr>
      <vt:lpstr>單源最短路徑</vt:lpstr>
      <vt:lpstr>Bellman-Ford's algorithm</vt:lpstr>
      <vt:lpstr>Bellman-Ford 實作</vt:lpstr>
      <vt:lpstr>Bellman-Ford 實作</vt:lpstr>
      <vt:lpstr>Bellman-Ford 實作</vt:lpstr>
      <vt:lpstr>PowerPoint 簡報</vt:lpstr>
      <vt:lpstr>初始化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Relax!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結束了嗎?</vt:lpstr>
      <vt:lpstr>結束了嗎?</vt:lpstr>
      <vt:lpstr>可是</vt:lpstr>
      <vt:lpstr>路就是一條直直的</vt:lpstr>
      <vt:lpstr>所以</vt:lpstr>
      <vt:lpstr>負權重邊</vt:lpstr>
      <vt:lpstr>負權重邊</vt:lpstr>
      <vt:lpstr>Questions?</vt:lpstr>
      <vt:lpstr>練習</vt:lpstr>
      <vt:lpstr>Outline</vt:lpstr>
      <vt:lpstr>A* search</vt:lpstr>
      <vt:lpstr>評估函數</vt:lpstr>
      <vt:lpstr>評估函數</vt:lpstr>
      <vt:lpstr>評估函數</vt:lpstr>
      <vt:lpstr>評估函數</vt:lpstr>
      <vt:lpstr>評估函數</vt:lpstr>
      <vt:lpstr>例如</vt:lpstr>
      <vt:lpstr>例如</vt:lpstr>
      <vt:lpstr>Outline</vt:lpstr>
      <vt:lpstr>All-Pairs Shortest Paths</vt:lpstr>
      <vt:lpstr>APSP</vt:lpstr>
      <vt:lpstr>樸素解</vt:lpstr>
      <vt:lpstr>樸素解</vt:lpstr>
      <vt:lpstr>全點對最短路徑</vt:lpstr>
      <vt:lpstr>全點對最短路徑</vt:lpstr>
      <vt:lpstr>Floyd-Warshall's Algorithm</vt:lpstr>
      <vt:lpstr>Floyd-Warshall 實作</vt:lpstr>
      <vt:lpstr>狀態/轉移方程</vt:lpstr>
      <vt:lpstr>狀態/轉移方程</vt:lpstr>
      <vt:lpstr>狀態/轉移方程</vt:lpstr>
      <vt:lpstr>邊界</vt:lpstr>
      <vt:lpstr>全點對最短路徑</vt:lpstr>
      <vt:lpstr>Johnson's Algorithm</vt:lpstr>
      <vt:lpstr>Johnson's Algorithm</vt:lpstr>
      <vt:lpstr>Johnson's Algorithm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奕儒 宋</dc:creator>
  <cp:lastModifiedBy>bilibibi Sou</cp:lastModifiedBy>
  <cp:revision>288</cp:revision>
  <dcterms:created xsi:type="dcterms:W3CDTF">2019-02-19T13:11:27Z</dcterms:created>
  <dcterms:modified xsi:type="dcterms:W3CDTF">2019-05-01T02:16:47Z</dcterms:modified>
</cp:coreProperties>
</file>